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256" r:id="rId2"/>
    <p:sldId id="258" r:id="rId3"/>
    <p:sldId id="263" r:id="rId4"/>
    <p:sldId id="259" r:id="rId5"/>
    <p:sldId id="262" r:id="rId6"/>
    <p:sldId id="260" r:id="rId7"/>
    <p:sldId id="261" r:id="rId8"/>
    <p:sldId id="266" r:id="rId9"/>
    <p:sldId id="264" r:id="rId10"/>
    <p:sldId id="268" r:id="rId11"/>
    <p:sldId id="269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924" y="72"/>
      </p:cViewPr>
      <p:guideLst/>
    </p:cSldViewPr>
  </p:slideViewPr>
  <p:outlineViewPr>
    <p:cViewPr>
      <p:scale>
        <a:sx n="33" d="100"/>
        <a:sy n="33" d="100"/>
      </p:scale>
      <p:origin x="0" y="-8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C26BC-B192-454A-9E06-DFC9332B644D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FCA9C-A577-4047-A689-D6AB2F900E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033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702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482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988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590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5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141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060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394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8651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A9C-A577-4047-A689-D6AB2F900EC0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154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AEBF-DE04-4613-9090-D45A56763398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356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857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624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080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650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0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539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886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08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387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232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15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84AFA-1F7C-44CA-88EF-3EF34B5AF6BA}" type="datetimeFigureOut">
              <a:rPr lang="en-ZA" smtClean="0"/>
              <a:t>2017-05-25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14AB-4FA9-43D4-8915-ECDFD112B6B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2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Academic Literacies: A long 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r>
              <a:rPr lang="en-ZA" dirty="0"/>
              <a:t>Lucia </a:t>
            </a:r>
            <a:r>
              <a:rPr lang="en-ZA" dirty="0" err="1"/>
              <a:t>Thesen</a:t>
            </a:r>
            <a:endParaRPr lang="en-ZA" dirty="0"/>
          </a:p>
          <a:p>
            <a:r>
              <a:rPr lang="en-ZA" dirty="0"/>
              <a:t>University of Cape Town</a:t>
            </a:r>
          </a:p>
        </p:txBody>
      </p:sp>
    </p:spTree>
    <p:extLst>
      <p:ext uri="{BB962C8B-B14F-4D97-AF65-F5344CB8AC3E}">
        <p14:creationId xmlns:p14="http://schemas.microsoft.com/office/powerpoint/2010/main" val="30499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Online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4528"/>
            <a:ext cx="7848873" cy="47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8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pipeline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1.theodysseyonline.com/files/2015/09/19/6357829740247680591504206890_pipeline_690p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06" y="3212976"/>
            <a:ext cx="4510609" cy="15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51"/>
    </mc:Choice>
    <mc:Fallback xmlns="">
      <p:transition spd="slow" advTm="31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Our institutions as precarious networks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01008"/>
            <a:ext cx="266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3286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400" dirty="0"/>
              <a:t>http://thinkingenterprise.blogspot.fr/2011/04/rhizome-on-dilemmas-in-enterprise.html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41" y="3025600"/>
            <a:ext cx="3506449" cy="220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4"/>
    </mc:Choice>
    <mc:Fallback xmlns="">
      <p:transition spd="slow" advTm="38244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 </a:t>
            </a:r>
            <a:r>
              <a:rPr lang="en-ZA" dirty="0" err="1"/>
              <a:t>Lits</a:t>
            </a:r>
            <a:r>
              <a:rPr lang="en-ZA" dirty="0"/>
              <a:t> say…</a:t>
            </a:r>
          </a:p>
        </p:txBody>
      </p:sp>
      <p:pic>
        <p:nvPicPr>
          <p:cNvPr id="7" name="Content Placeholder 6" descr="A picture containing text, newspaper, photo&#10;&#10;Description generated with high confidenc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8" y="1825625"/>
            <a:ext cx="3233563" cy="4351338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ZA" dirty="0"/>
              <a:t>Situate at an epistemological level</a:t>
            </a:r>
          </a:p>
          <a:p>
            <a:pPr lvl="0"/>
            <a:r>
              <a:rPr lang="en-ZA" dirty="0"/>
              <a:t>Say NO to the deficit discourse</a:t>
            </a:r>
          </a:p>
          <a:p>
            <a:pPr lvl="0"/>
            <a:r>
              <a:rPr lang="en-ZA" dirty="0"/>
              <a:t>Transform not norm</a:t>
            </a:r>
          </a:p>
          <a:p>
            <a:pPr lvl="0"/>
            <a:r>
              <a:rPr lang="en-ZA" dirty="0"/>
              <a:t>Do research</a:t>
            </a:r>
          </a:p>
          <a:p>
            <a:pPr lvl="0"/>
            <a:r>
              <a:rPr lang="en-ZA" dirty="0"/>
              <a:t>Agitate for change</a:t>
            </a:r>
          </a:p>
          <a:p>
            <a:pPr lvl="0"/>
            <a:r>
              <a:rPr lang="en-ZA" dirty="0"/>
              <a:t>Ask questions </a:t>
            </a:r>
          </a:p>
          <a:p>
            <a:pPr lvl="0"/>
            <a:r>
              <a:rPr lang="en-ZA" dirty="0"/>
              <a:t>Take yourself seriously as a member of an academic community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57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 </a:t>
            </a:r>
            <a:r>
              <a:rPr lang="en-ZA" dirty="0" err="1"/>
              <a:t>Lits</a:t>
            </a:r>
            <a:r>
              <a:rPr lang="en-ZA" dirty="0"/>
              <a:t> say…</a:t>
            </a:r>
          </a:p>
        </p:txBody>
      </p:sp>
      <p:pic>
        <p:nvPicPr>
          <p:cNvPr id="7" name="Content Placeholder 6" descr="A picture containing text, newspaper, photo&#10;&#10;Description generated with high confidenc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8" y="1825625"/>
            <a:ext cx="3233563" cy="4351338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Situate at an epistemological level</a:t>
            </a:r>
          </a:p>
          <a:p>
            <a:pPr lvl="0"/>
            <a:r>
              <a:rPr lang="en-ZA" dirty="0"/>
              <a:t>Say NO to the deficit discourse</a:t>
            </a:r>
          </a:p>
          <a:p>
            <a:pPr lvl="0"/>
            <a:r>
              <a:rPr lang="en-ZA" dirty="0"/>
              <a:t>Transform not norm</a:t>
            </a:r>
          </a:p>
          <a:p>
            <a:pPr lvl="0"/>
            <a:r>
              <a:rPr lang="en-ZA" dirty="0"/>
              <a:t>Do research</a:t>
            </a:r>
          </a:p>
          <a:p>
            <a:pPr lvl="0"/>
            <a:r>
              <a:rPr lang="en-ZA" dirty="0"/>
              <a:t>Agitate for change</a:t>
            </a:r>
          </a:p>
          <a:p>
            <a:pPr lvl="0"/>
            <a:r>
              <a:rPr lang="en-ZA" dirty="0"/>
              <a:t>Ask questions </a:t>
            </a:r>
          </a:p>
          <a:p>
            <a:pPr lvl="0"/>
            <a:r>
              <a:rPr lang="en-ZA" dirty="0"/>
              <a:t>Take yourself seriously as a member of an academic community</a:t>
            </a:r>
          </a:p>
          <a:p>
            <a:endParaRPr lang="en-ZA" dirty="0"/>
          </a:p>
          <a:p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5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EDUs across faculties </a:t>
            </a:r>
          </a:p>
          <a:p>
            <a:r>
              <a:rPr lang="en-ZA" dirty="0"/>
              <a:t>Two central units</a:t>
            </a:r>
          </a:p>
          <a:p>
            <a:endParaRPr lang="en-ZA" dirty="0"/>
          </a:p>
          <a:p>
            <a:pPr lvl="1"/>
            <a:r>
              <a:rPr lang="en-ZA" dirty="0"/>
              <a:t>Language Development Group</a:t>
            </a:r>
          </a:p>
          <a:p>
            <a:pPr lvl="2"/>
            <a:r>
              <a:rPr lang="en-ZA" dirty="0"/>
              <a:t>Undergraduate </a:t>
            </a:r>
            <a:r>
              <a:rPr lang="en-ZA" dirty="0" err="1"/>
              <a:t>AcLits</a:t>
            </a:r>
            <a:r>
              <a:rPr lang="en-ZA" dirty="0"/>
              <a:t> teaching</a:t>
            </a:r>
          </a:p>
          <a:p>
            <a:pPr lvl="2"/>
            <a:r>
              <a:rPr lang="en-ZA" dirty="0"/>
              <a:t>Postgraduate </a:t>
            </a:r>
            <a:r>
              <a:rPr lang="en-ZA" dirty="0" err="1"/>
              <a:t>AcLits</a:t>
            </a:r>
            <a:r>
              <a:rPr lang="en-ZA" dirty="0"/>
              <a:t> teaching</a:t>
            </a:r>
          </a:p>
          <a:p>
            <a:pPr lvl="2"/>
            <a:r>
              <a:rPr lang="en-ZA" dirty="0"/>
              <a:t>Writing Centre and Hubs</a:t>
            </a:r>
          </a:p>
          <a:p>
            <a:endParaRPr lang="en-ZA" dirty="0"/>
          </a:p>
          <a:p>
            <a:pPr lvl="1"/>
            <a:r>
              <a:rPr lang="en-ZA" dirty="0"/>
              <a:t>Numeracy Centre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808482"/>
            <a:ext cx="57435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1987: English for Academic </a:t>
            </a:r>
            <a:r>
              <a:rPr lang="en-ZA" dirty="0" smtClean="0"/>
              <a:t>Purposes: discourse of (linguistic) disadvantage 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Borrowed curriculum from British Council ideas – English as a post-colonial export </a:t>
            </a:r>
          </a:p>
          <a:p>
            <a:r>
              <a:rPr lang="en-ZA" dirty="0"/>
              <a:t>Changed the content, locally relevant</a:t>
            </a:r>
          </a:p>
          <a:p>
            <a:r>
              <a:rPr lang="en-ZA" dirty="0"/>
              <a:t>Struggle for accreditation, compulsion</a:t>
            </a:r>
          </a:p>
          <a:p>
            <a:r>
              <a:rPr lang="en-ZA" dirty="0"/>
              <a:t>Based on a construction of black students as disadvantaged </a:t>
            </a:r>
          </a:p>
        </p:txBody>
      </p:sp>
    </p:spTree>
    <p:extLst>
      <p:ext uri="{BB962C8B-B14F-4D97-AF65-F5344CB8AC3E}">
        <p14:creationId xmlns:p14="http://schemas.microsoft.com/office/powerpoint/2010/main" val="42209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976" y="459518"/>
            <a:ext cx="6543428" cy="58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2003</a:t>
            </a:r>
            <a:r>
              <a:rPr lang="en-ZA" dirty="0" smtClean="0"/>
              <a:t>: The diversity discourse </a:t>
            </a:r>
            <a:endParaRPr lang="en-Z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02688" y="1825625"/>
            <a:ext cx="2938124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10800000">
            <a:off x="5109620" y="1825625"/>
            <a:ext cx="2925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2017: research identity spaces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631" y="2338466"/>
            <a:ext cx="4430738" cy="331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9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9" y="620688"/>
            <a:ext cx="7704856" cy="54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8375721" cy="44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182</Words>
  <Application>Microsoft Office PowerPoint</Application>
  <PresentationFormat>On-screen Show (4:3)</PresentationFormat>
  <Paragraphs>54</Paragraphs>
  <Slides>13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Academic Literacies: A long view</vt:lpstr>
      <vt:lpstr>Ac Lits say…</vt:lpstr>
      <vt:lpstr>CHED</vt:lpstr>
      <vt:lpstr>1987: English for Academic Purposes: discourse of (linguistic) disadvantage </vt:lpstr>
      <vt:lpstr>PowerPoint Presentation</vt:lpstr>
      <vt:lpstr>2003: The diversity discourse </vt:lpstr>
      <vt:lpstr>2017: research identity spaces</vt:lpstr>
      <vt:lpstr>PowerPoint Presentation</vt:lpstr>
      <vt:lpstr>PowerPoint Presentation</vt:lpstr>
      <vt:lpstr>Online</vt:lpstr>
      <vt:lpstr>The pipeline</vt:lpstr>
      <vt:lpstr>Our institutions as precarious networks</vt:lpstr>
      <vt:lpstr>Ac Lits say…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Literacies: A long view</dc:title>
  <dc:creator>Lucia</dc:creator>
  <cp:lastModifiedBy>Lucia Thesen</cp:lastModifiedBy>
  <cp:revision>34</cp:revision>
  <dcterms:created xsi:type="dcterms:W3CDTF">2017-05-23T19:22:49Z</dcterms:created>
  <dcterms:modified xsi:type="dcterms:W3CDTF">2017-05-25T06:12:42Z</dcterms:modified>
</cp:coreProperties>
</file>