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70" r:id="rId2"/>
    <p:sldId id="256" r:id="rId3"/>
    <p:sldId id="260" r:id="rId4"/>
    <p:sldId id="262" r:id="rId5"/>
    <p:sldId id="273" r:id="rId6"/>
    <p:sldId id="264" r:id="rId7"/>
    <p:sldId id="265" r:id="rId8"/>
    <p:sldId id="266" r:id="rId9"/>
    <p:sldId id="268"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0D5DE-6D9E-42DE-91E1-471D1D5918D7}" type="datetimeFigureOut">
              <a:rPr lang="en-ZA" smtClean="0"/>
              <a:t>2017/10/23</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70027-6590-4A3A-B393-5AD37F20847E}" type="slidenum">
              <a:rPr lang="en-ZA" smtClean="0"/>
              <a:t>‹#›</a:t>
            </a:fld>
            <a:endParaRPr lang="en-ZA"/>
          </a:p>
        </p:txBody>
      </p:sp>
    </p:spTree>
    <p:extLst>
      <p:ext uri="{BB962C8B-B14F-4D97-AF65-F5344CB8AC3E}">
        <p14:creationId xmlns:p14="http://schemas.microsoft.com/office/powerpoint/2010/main" val="2018498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1. NESP, which identifies </a:t>
            </a:r>
            <a:r>
              <a:rPr lang="en-ZW" altLang="en-US" smtClean="0"/>
              <a:t>student</a:t>
            </a:r>
            <a:r>
              <a:rPr lang="en-US" altLang="en-US" smtClean="0"/>
              <a:t>s with academic ability at senior undergraduate or honours levels who might be lost to the system unless prospects and opportunities are made available. </a:t>
            </a:r>
            <a:endParaRPr lang="en-ZA" altLang="en-US" smtClean="0"/>
          </a:p>
          <a:p>
            <a:r>
              <a:rPr lang="en-US" altLang="en-US" smtClean="0"/>
              <a:t>2.The nGAP, which recruits new academics against equity considerations and in disciplinary areas of greatest need. It draws from senior postgraduate students or past students. </a:t>
            </a:r>
            <a:endParaRPr lang="en-ZA" altLang="en-US" smtClean="0"/>
          </a:p>
          <a:p>
            <a:r>
              <a:rPr lang="en-US" altLang="en-US" smtClean="0"/>
              <a:t>3.The EACEP which supports the development of university academics.</a:t>
            </a:r>
            <a:endParaRPr lang="en-ZA" altLang="en-US" smtClean="0"/>
          </a:p>
          <a:p>
            <a:r>
              <a:rPr lang="en-US" altLang="en-US" smtClean="0"/>
              <a:t>4.The HELM programme (formerly the University Capacity Development Programme (UCDP)) which targets senior professional, administrative and management staff.  </a:t>
            </a:r>
            <a:endParaRPr lang="en-ZA" altLang="en-US" smtClean="0"/>
          </a:p>
          <a:p>
            <a:r>
              <a:rPr lang="en-ZW" altLang="en-US" smtClean="0"/>
              <a:t> </a:t>
            </a:r>
            <a:endParaRPr lang="en-ZA" altLang="en-US" smtClean="0"/>
          </a:p>
          <a:p>
            <a:r>
              <a:rPr lang="en-US" altLang="en-US" smtClean="0"/>
              <a:t>SSP and SSAUF DPTwo further development programmes cut across and support the four core programmes.</a:t>
            </a:r>
            <a:endParaRPr lang="en-ZA" alt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2366D1-C6D7-4B8F-B42F-B0E21663C7FD}" type="slidenum">
              <a:rPr lang="en-ZA" altLang="en-US" smtClean="0">
                <a:latin typeface="Calibri" panose="020F0502020204030204" pitchFamily="34" charset="0"/>
              </a:rPr>
              <a:pPr/>
              <a:t>4</a:t>
            </a:fld>
            <a:endParaRPr lang="en-ZA" altLang="en-US" smtClean="0">
              <a:latin typeface="Calibri" panose="020F0502020204030204" pitchFamily="34" charset="0"/>
            </a:endParaRPr>
          </a:p>
        </p:txBody>
      </p:sp>
    </p:spTree>
    <p:extLst>
      <p:ext uri="{BB962C8B-B14F-4D97-AF65-F5344CB8AC3E}">
        <p14:creationId xmlns:p14="http://schemas.microsoft.com/office/powerpoint/2010/main" val="1811268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4800F-0C89-EC4F-919F-9C2CE26B175A}" type="slidenum">
              <a:rPr lang="en-US" smtClean="0"/>
              <a:pPr/>
              <a:t>10</a:t>
            </a:fld>
            <a:endParaRPr lang="en-US"/>
          </a:p>
        </p:txBody>
      </p:sp>
    </p:spTree>
    <p:extLst>
      <p:ext uri="{BB962C8B-B14F-4D97-AF65-F5344CB8AC3E}">
        <p14:creationId xmlns:p14="http://schemas.microsoft.com/office/powerpoint/2010/main" val="19506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land scape 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35201" y="2421380"/>
            <a:ext cx="7508644" cy="1693421"/>
          </a:xfrm>
          <a:prstGeom prst="rect">
            <a:avLst/>
          </a:prstGeom>
        </p:spPr>
      </p:pic>
    </p:spTree>
    <p:extLst>
      <p:ext uri="{BB962C8B-B14F-4D97-AF65-F5344CB8AC3E}">
        <p14:creationId xmlns:p14="http://schemas.microsoft.com/office/powerpoint/2010/main" val="3423548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467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10/23/2017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 id="2147483661" r:id="rId12"/>
    <p:sldLayoutId id="2147483662" r:id="rId13"/>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3539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1" y="0"/>
            <a:ext cx="9127901" cy="6858000"/>
          </a:xfrm>
          <a:prstGeom prst="rect">
            <a:avLst/>
          </a:prstGeom>
        </p:spPr>
      </p:pic>
    </p:spTree>
    <p:extLst>
      <p:ext uri="{BB962C8B-B14F-4D97-AF65-F5344CB8AC3E}">
        <p14:creationId xmlns:p14="http://schemas.microsoft.com/office/powerpoint/2010/main" val="1666121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DUT NGAP SCHOLARS</a:t>
            </a:r>
            <a:endParaRPr lang="en-ZA" dirty="0"/>
          </a:p>
        </p:txBody>
      </p:sp>
      <p:sp>
        <p:nvSpPr>
          <p:cNvPr id="3" name="Subtitle 2"/>
          <p:cNvSpPr>
            <a:spLocks noGrp="1"/>
          </p:cNvSpPr>
          <p:nvPr>
            <p:ph type="subTitle" idx="1"/>
          </p:nvPr>
        </p:nvSpPr>
        <p:spPr/>
        <p:txBody>
          <a:bodyPr/>
          <a:lstStyle/>
          <a:p>
            <a:r>
              <a:rPr lang="en-ZA" dirty="0" smtClean="0"/>
              <a:t>SSSAUF </a:t>
            </a:r>
            <a:endParaRPr lang="en-ZA" dirty="0"/>
          </a:p>
        </p:txBody>
      </p:sp>
    </p:spTree>
    <p:extLst>
      <p:ext uri="{BB962C8B-B14F-4D97-AF65-F5344CB8AC3E}">
        <p14:creationId xmlns:p14="http://schemas.microsoft.com/office/powerpoint/2010/main" val="1958486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62200" y="1600201"/>
            <a:ext cx="7315200" cy="2923877"/>
          </a:xfrm>
          <a:prstGeom prst="rect">
            <a:avLst/>
          </a:prstGeom>
        </p:spPr>
        <p:txBody>
          <a:bodyPr wrap="square">
            <a:spAutoFit/>
          </a:bodyPr>
          <a:lstStyle/>
          <a:p>
            <a:pPr algn="ctr">
              <a:lnSpc>
                <a:spcPct val="115000"/>
              </a:lnSpc>
              <a:spcAft>
                <a:spcPts val="1000"/>
              </a:spcAft>
            </a:pPr>
            <a:r>
              <a:rPr lang="en-US" sz="4000" b="1" i="1" dirty="0">
                <a:solidFill>
                  <a:srgbClr val="0070C0"/>
                </a:solidFill>
                <a:latin typeface="Calibri" panose="020F0502020204030204" pitchFamily="34" charset="0"/>
                <a:ea typeface="Times New Roman" panose="02020603050405020304" pitchFamily="18" charset="0"/>
                <a:cs typeface="Times New Roman" panose="02020603050405020304" pitchFamily="18" charset="0"/>
              </a:rPr>
              <a:t>‘Transforming teaching, learning, researching and leading towards enhanced quality, success and equity in universities’</a:t>
            </a:r>
            <a:endParaRPr lang="en-US" sz="4000" i="1" dirty="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2392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2"/>
          <p:cNvSpPr txBox="1">
            <a:spLocks noChangeArrowheads="1"/>
          </p:cNvSpPr>
          <p:nvPr/>
        </p:nvSpPr>
        <p:spPr bwMode="auto">
          <a:xfrm>
            <a:off x="1524000" y="1"/>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solidFill>
                  <a:srgbClr val="000000"/>
                </a:solidFill>
              </a:rPr>
              <a:t>‘STAFFING SOUTH AFRICA’S UNIVERSITIES’ FRAMEWORK (SSAUF)</a:t>
            </a:r>
          </a:p>
        </p:txBody>
      </p:sp>
      <p:sp>
        <p:nvSpPr>
          <p:cNvPr id="7" name="Oval 6"/>
          <p:cNvSpPr/>
          <p:nvPr/>
        </p:nvSpPr>
        <p:spPr>
          <a:xfrm>
            <a:off x="1752600" y="2667001"/>
            <a:ext cx="2057400" cy="12049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Senior Undergrad.  &amp; </a:t>
            </a:r>
            <a:r>
              <a:rPr lang="en-US" dirty="0" err="1">
                <a:solidFill>
                  <a:prstClr val="white"/>
                </a:solidFill>
              </a:rPr>
              <a:t>Honours</a:t>
            </a:r>
            <a:r>
              <a:rPr lang="en-US" dirty="0">
                <a:solidFill>
                  <a:prstClr val="white"/>
                </a:solidFill>
              </a:rPr>
              <a:t> students</a:t>
            </a:r>
          </a:p>
        </p:txBody>
      </p:sp>
      <p:sp>
        <p:nvSpPr>
          <p:cNvPr id="8" name="Oval 7"/>
          <p:cNvSpPr/>
          <p:nvPr/>
        </p:nvSpPr>
        <p:spPr>
          <a:xfrm>
            <a:off x="3962400" y="2681288"/>
            <a:ext cx="2057400" cy="120491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New young academics</a:t>
            </a:r>
          </a:p>
        </p:txBody>
      </p:sp>
      <p:sp>
        <p:nvSpPr>
          <p:cNvPr id="9" name="Oval 8"/>
          <p:cNvSpPr/>
          <p:nvPr/>
        </p:nvSpPr>
        <p:spPr>
          <a:xfrm>
            <a:off x="6172200" y="2681288"/>
            <a:ext cx="2057400" cy="120491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Current Academics</a:t>
            </a:r>
          </a:p>
        </p:txBody>
      </p:sp>
      <p:sp>
        <p:nvSpPr>
          <p:cNvPr id="10" name="Oval 9"/>
          <p:cNvSpPr/>
          <p:nvPr/>
        </p:nvSpPr>
        <p:spPr>
          <a:xfrm>
            <a:off x="8377238" y="2681288"/>
            <a:ext cx="2057400" cy="120491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Senior Prof., Admin., Man. &amp;  Support Staff</a:t>
            </a:r>
          </a:p>
        </p:txBody>
      </p:sp>
      <p:sp>
        <p:nvSpPr>
          <p:cNvPr id="12" name="Down Arrow Callout 11"/>
          <p:cNvSpPr/>
          <p:nvPr/>
        </p:nvSpPr>
        <p:spPr>
          <a:xfrm>
            <a:off x="1752600" y="685800"/>
            <a:ext cx="2057400" cy="1981200"/>
          </a:xfrm>
          <a:prstGeom prst="downArrowCallout">
            <a:avLst>
              <a:gd name="adj1" fmla="val 10643"/>
              <a:gd name="adj2" fmla="val 9424"/>
              <a:gd name="adj3" fmla="val 19189"/>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prstClr val="white"/>
                </a:solidFill>
              </a:rPr>
              <a:t>Nurturing Emerging Scholars </a:t>
            </a:r>
            <a:r>
              <a:rPr lang="en-US" b="1" dirty="0" err="1">
                <a:solidFill>
                  <a:prstClr val="white"/>
                </a:solidFill>
              </a:rPr>
              <a:t>Programme</a:t>
            </a:r>
            <a:endParaRPr lang="en-US" b="1" dirty="0">
              <a:solidFill>
                <a:prstClr val="white"/>
              </a:solidFill>
            </a:endParaRPr>
          </a:p>
          <a:p>
            <a:pPr algn="ctr">
              <a:defRPr/>
            </a:pPr>
            <a:endParaRPr lang="en-US" dirty="0">
              <a:solidFill>
                <a:prstClr val="white"/>
              </a:solidFill>
            </a:endParaRPr>
          </a:p>
        </p:txBody>
      </p:sp>
      <p:sp>
        <p:nvSpPr>
          <p:cNvPr id="13" name="Down Arrow Callout 12"/>
          <p:cNvSpPr/>
          <p:nvPr/>
        </p:nvSpPr>
        <p:spPr>
          <a:xfrm>
            <a:off x="3962400" y="685800"/>
            <a:ext cx="2057400" cy="1981200"/>
          </a:xfrm>
          <a:prstGeom prst="downArrowCallout">
            <a:avLst>
              <a:gd name="adj1" fmla="val 10643"/>
              <a:gd name="adj2" fmla="val 9424"/>
              <a:gd name="adj3" fmla="val 19189"/>
              <a:gd name="adj4" fmla="val 6497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prstClr val="white"/>
                </a:solidFill>
              </a:rPr>
              <a:t>New Generation of Academics  </a:t>
            </a:r>
            <a:r>
              <a:rPr lang="en-US" b="1" dirty="0" err="1">
                <a:solidFill>
                  <a:prstClr val="white"/>
                </a:solidFill>
              </a:rPr>
              <a:t>Programme</a:t>
            </a:r>
            <a:endParaRPr lang="en-US" b="1" dirty="0">
              <a:solidFill>
                <a:prstClr val="white"/>
              </a:solidFill>
            </a:endParaRPr>
          </a:p>
          <a:p>
            <a:pPr algn="ctr">
              <a:defRPr/>
            </a:pPr>
            <a:endParaRPr lang="en-US" dirty="0">
              <a:solidFill>
                <a:prstClr val="white"/>
              </a:solidFill>
            </a:endParaRPr>
          </a:p>
        </p:txBody>
      </p:sp>
      <p:sp>
        <p:nvSpPr>
          <p:cNvPr id="14" name="Down Arrow Callout 13"/>
          <p:cNvSpPr/>
          <p:nvPr/>
        </p:nvSpPr>
        <p:spPr>
          <a:xfrm>
            <a:off x="6172200" y="685800"/>
            <a:ext cx="2057400" cy="1981200"/>
          </a:xfrm>
          <a:prstGeom prst="downArrowCallout">
            <a:avLst>
              <a:gd name="adj1" fmla="val 10643"/>
              <a:gd name="adj2" fmla="val 9424"/>
              <a:gd name="adj3" fmla="val 19189"/>
              <a:gd name="adj4" fmla="val 64977"/>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prstClr val="white"/>
                </a:solidFill>
              </a:rPr>
              <a:t>Existing Academics Capacity Enhancement </a:t>
            </a:r>
            <a:r>
              <a:rPr lang="en-US" b="1" dirty="0" err="1">
                <a:solidFill>
                  <a:prstClr val="white"/>
                </a:solidFill>
              </a:rPr>
              <a:t>Programme</a:t>
            </a:r>
            <a:endParaRPr lang="en-US" b="1" dirty="0">
              <a:solidFill>
                <a:prstClr val="white"/>
              </a:solidFill>
            </a:endParaRPr>
          </a:p>
          <a:p>
            <a:pPr algn="ctr">
              <a:defRPr/>
            </a:pPr>
            <a:endParaRPr lang="en-US" dirty="0">
              <a:solidFill>
                <a:prstClr val="white"/>
              </a:solidFill>
            </a:endParaRPr>
          </a:p>
        </p:txBody>
      </p:sp>
      <p:sp>
        <p:nvSpPr>
          <p:cNvPr id="15" name="Down Arrow Callout 14"/>
          <p:cNvSpPr/>
          <p:nvPr/>
        </p:nvSpPr>
        <p:spPr>
          <a:xfrm>
            <a:off x="8399463" y="685800"/>
            <a:ext cx="2057400" cy="1981200"/>
          </a:xfrm>
          <a:prstGeom prst="downArrowCallout">
            <a:avLst>
              <a:gd name="adj1" fmla="val 10643"/>
              <a:gd name="adj2" fmla="val 9424"/>
              <a:gd name="adj3" fmla="val 19189"/>
              <a:gd name="adj4" fmla="val 6497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prstClr val="white"/>
                </a:solidFill>
              </a:rPr>
              <a:t>Higher Education Leadership and Management </a:t>
            </a:r>
            <a:r>
              <a:rPr lang="en-US" b="1" dirty="0" err="1">
                <a:solidFill>
                  <a:prstClr val="white"/>
                </a:solidFill>
              </a:rPr>
              <a:t>Programme</a:t>
            </a:r>
            <a:endParaRPr lang="en-US" b="1" dirty="0">
              <a:solidFill>
                <a:prstClr val="white"/>
              </a:solidFill>
            </a:endParaRPr>
          </a:p>
          <a:p>
            <a:pPr algn="ctr">
              <a:defRPr/>
            </a:pPr>
            <a:endParaRPr lang="en-US" dirty="0">
              <a:solidFill>
                <a:prstClr val="white"/>
              </a:solidFill>
            </a:endParaRPr>
          </a:p>
        </p:txBody>
      </p:sp>
      <p:cxnSp>
        <p:nvCxnSpPr>
          <p:cNvPr id="17" name="Straight Connector 16"/>
          <p:cNvCxnSpPr/>
          <p:nvPr/>
        </p:nvCxnSpPr>
        <p:spPr>
          <a:xfrm>
            <a:off x="1752601" y="4038600"/>
            <a:ext cx="8704263" cy="0"/>
          </a:xfrm>
          <a:prstGeom prst="line">
            <a:avLst/>
          </a:prstGeom>
          <a:ln w="22225">
            <a:prstDash val="lgDash"/>
          </a:ln>
        </p:spPr>
        <p:style>
          <a:lnRef idx="1">
            <a:schemeClr val="dk1"/>
          </a:lnRef>
          <a:fillRef idx="0">
            <a:schemeClr val="dk1"/>
          </a:fillRef>
          <a:effectRef idx="0">
            <a:schemeClr val="dk1"/>
          </a:effectRef>
          <a:fontRef idx="minor">
            <a:schemeClr val="tx1"/>
          </a:fontRef>
        </p:style>
      </p:cxnSp>
      <p:sp>
        <p:nvSpPr>
          <p:cNvPr id="22" name="Right Arrow Callout 21"/>
          <p:cNvSpPr/>
          <p:nvPr/>
        </p:nvSpPr>
        <p:spPr>
          <a:xfrm>
            <a:off x="1905000" y="4205288"/>
            <a:ext cx="2057400" cy="1052512"/>
          </a:xfrm>
          <a:prstGeom prst="rightArrowCallout">
            <a:avLst>
              <a:gd name="adj1" fmla="val 13221"/>
              <a:gd name="adj2" fmla="val 19110"/>
              <a:gd name="adj3" fmla="val 22055"/>
              <a:gd name="adj4" fmla="val 79058"/>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Supplementary Staff </a:t>
            </a:r>
            <a:r>
              <a:rPr lang="en-US" dirty="0" err="1">
                <a:solidFill>
                  <a:prstClr val="white"/>
                </a:solidFill>
              </a:rPr>
              <a:t>Programme</a:t>
            </a:r>
            <a:endParaRPr lang="en-US" dirty="0">
              <a:solidFill>
                <a:prstClr val="white"/>
              </a:solidFill>
            </a:endParaRPr>
          </a:p>
        </p:txBody>
      </p:sp>
      <p:sp>
        <p:nvSpPr>
          <p:cNvPr id="23" name="Right Arrow Callout 22"/>
          <p:cNvSpPr/>
          <p:nvPr/>
        </p:nvSpPr>
        <p:spPr>
          <a:xfrm>
            <a:off x="1905000" y="5426076"/>
            <a:ext cx="2057400" cy="1052513"/>
          </a:xfrm>
          <a:prstGeom prst="rightArrowCallout">
            <a:avLst>
              <a:gd name="adj1" fmla="val 13221"/>
              <a:gd name="adj2" fmla="val 19110"/>
              <a:gd name="adj3" fmla="val 22055"/>
              <a:gd name="adj4" fmla="val 79058"/>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SSAUF Development </a:t>
            </a:r>
            <a:r>
              <a:rPr lang="en-US" dirty="0" err="1">
                <a:solidFill>
                  <a:prstClr val="white"/>
                </a:solidFill>
              </a:rPr>
              <a:t>Programme</a:t>
            </a:r>
            <a:endParaRPr lang="en-US" dirty="0">
              <a:solidFill>
                <a:prstClr val="white"/>
              </a:solidFill>
            </a:endParaRPr>
          </a:p>
        </p:txBody>
      </p:sp>
      <p:sp>
        <p:nvSpPr>
          <p:cNvPr id="24" name="Rounded Rectangle 23"/>
          <p:cNvSpPr/>
          <p:nvPr/>
        </p:nvSpPr>
        <p:spPr>
          <a:xfrm>
            <a:off x="4114800" y="4205289"/>
            <a:ext cx="6319838" cy="1220787"/>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700" dirty="0">
                <a:solidFill>
                  <a:prstClr val="white"/>
                </a:solidFill>
              </a:rPr>
              <a:t>Will enable universities to recruit, in a temporary capacity, people with specific skills to support the implementation of other SSAUF </a:t>
            </a:r>
            <a:r>
              <a:rPr lang="en-US" sz="1700" dirty="0" err="1">
                <a:solidFill>
                  <a:prstClr val="white"/>
                </a:solidFill>
              </a:rPr>
              <a:t>programmes</a:t>
            </a:r>
            <a:r>
              <a:rPr lang="en-US" sz="1700" dirty="0">
                <a:solidFill>
                  <a:prstClr val="white"/>
                </a:solidFill>
              </a:rPr>
              <a:t>, for example retired academics, experts in industry, professionals and contracted academics from other countries</a:t>
            </a:r>
          </a:p>
        </p:txBody>
      </p:sp>
      <p:sp>
        <p:nvSpPr>
          <p:cNvPr id="25" name="Rounded Rectangle 24"/>
          <p:cNvSpPr/>
          <p:nvPr/>
        </p:nvSpPr>
        <p:spPr>
          <a:xfrm>
            <a:off x="4148138" y="5495925"/>
            <a:ext cx="6318250" cy="122078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700" dirty="0">
                <a:solidFill>
                  <a:prstClr val="white"/>
                </a:solidFill>
              </a:rPr>
              <a:t>Cuts across the core </a:t>
            </a:r>
            <a:r>
              <a:rPr lang="en-US" sz="1700" dirty="0" err="1">
                <a:solidFill>
                  <a:prstClr val="white"/>
                </a:solidFill>
              </a:rPr>
              <a:t>programmes</a:t>
            </a:r>
            <a:r>
              <a:rPr lang="en-US" sz="1700" dirty="0">
                <a:solidFill>
                  <a:prstClr val="white"/>
                </a:solidFill>
              </a:rPr>
              <a:t> and supports teaching and research development needs in each </a:t>
            </a:r>
            <a:r>
              <a:rPr lang="en-US" sz="1700" dirty="0" err="1">
                <a:solidFill>
                  <a:prstClr val="white"/>
                </a:solidFill>
              </a:rPr>
              <a:t>programme</a:t>
            </a:r>
            <a:r>
              <a:rPr lang="en-US" sz="1700" dirty="0">
                <a:solidFill>
                  <a:prstClr val="white"/>
                </a:solidFill>
              </a:rPr>
              <a:t>.</a:t>
            </a:r>
          </a:p>
        </p:txBody>
      </p:sp>
    </p:spTree>
    <p:extLst>
      <p:ext uri="{BB962C8B-B14F-4D97-AF65-F5344CB8AC3E}">
        <p14:creationId xmlns:p14="http://schemas.microsoft.com/office/powerpoint/2010/main" val="3317003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466726"/>
            <a:ext cx="8229600" cy="523875"/>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a:solidFill>
                  <a:srgbClr val="FFFFFF"/>
                </a:solidFill>
              </a:rPr>
              <a:t>Why the SSAUF?</a:t>
            </a:r>
          </a:p>
        </p:txBody>
      </p:sp>
      <p:pic>
        <p:nvPicPr>
          <p:cNvPr id="2867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8"/>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981200" y="661989"/>
            <a:ext cx="8229600" cy="522287"/>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err="1">
                <a:solidFill>
                  <a:srgbClr val="FFFFFF"/>
                </a:solidFill>
              </a:rPr>
              <a:t>nGAP</a:t>
            </a:r>
            <a:r>
              <a:rPr lang="en-ZA" sz="2800" b="1" kern="0" dirty="0">
                <a:solidFill>
                  <a:srgbClr val="FFFFFF"/>
                </a:solidFill>
              </a:rPr>
              <a:t> Lecturers</a:t>
            </a:r>
          </a:p>
        </p:txBody>
      </p:sp>
      <p:sp>
        <p:nvSpPr>
          <p:cNvPr id="32773" name="Rectangle 4"/>
          <p:cNvSpPr>
            <a:spLocks noChangeArrowheads="1"/>
          </p:cNvSpPr>
          <p:nvPr/>
        </p:nvSpPr>
        <p:spPr bwMode="auto">
          <a:xfrm>
            <a:off x="1981200" y="1322388"/>
            <a:ext cx="82296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228600">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ts val="600"/>
              </a:spcBef>
              <a:buClr>
                <a:schemeClr val="accent1"/>
              </a:buClr>
              <a:defRPr/>
            </a:pPr>
            <a:r>
              <a:rPr lang="en-ZA" altLang="en-US" sz="2000" dirty="0">
                <a:latin typeface="Arial" panose="020B0604020202020204" pitchFamily="34" charset="0"/>
              </a:rPr>
              <a:t>Permanent university employees</a:t>
            </a: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r>
              <a:rPr lang="en-ZA" altLang="en-US" sz="2000" dirty="0">
                <a:latin typeface="Arial" panose="020B0604020202020204" pitchFamily="34" charset="0"/>
              </a:rPr>
              <a:t>Remain in the programme for the entire period</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dirty="0">
                <a:latin typeface="Arial" panose="020B0604020202020204" pitchFamily="34" charset="0"/>
              </a:rPr>
              <a:t>Penalties attached to dropping out/quitting the programme</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dirty="0">
                <a:latin typeface="Arial" panose="020B0604020202020204" pitchFamily="34" charset="0"/>
              </a:rPr>
              <a:t>Participation in development opportunities – research and teaching</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dirty="0">
                <a:latin typeface="Arial" panose="020B0604020202020204" pitchFamily="34" charset="0"/>
              </a:rPr>
              <a:t>Maintain a Professional Development Portfolio (PDP) which provides evidence of participation in development programmes recognised through the SSAU-DP</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dirty="0">
                <a:latin typeface="Arial" panose="020B0604020202020204" pitchFamily="34" charset="0"/>
              </a:rPr>
              <a:t>Annual reporting</a:t>
            </a: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p:txBody>
      </p:sp>
      <p:sp>
        <p:nvSpPr>
          <p:cNvPr id="28678" name="Slide Number Placeholder 7"/>
          <p:cNvSpPr>
            <a:spLocks noGrp="1"/>
          </p:cNvSpPr>
          <p:nvPr>
            <p:ph type="sldNum" sz="quarter" idx="12"/>
          </p:nvPr>
        </p:nvSpPr>
        <p:spPr bwMode="auto">
          <a:xfrm>
            <a:off x="8229600" y="647700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ct val="0"/>
              </a:spcBef>
              <a:buFontTx/>
              <a:buNone/>
            </a:pPr>
            <a:fld id="{8992C551-C50F-4389-A1CC-EB5E318A4D72}" type="slidenum">
              <a:rPr lang="en-US" altLang="en-US" sz="1400" b="1">
                <a:solidFill>
                  <a:srgbClr val="2F2B20"/>
                </a:solidFill>
                <a:latin typeface="Arial" panose="020B0604020202020204" pitchFamily="34" charset="0"/>
              </a:rPr>
              <a:pPr>
                <a:spcBef>
                  <a:spcPct val="0"/>
                </a:spcBef>
                <a:buFontTx/>
                <a:buNone/>
              </a:pPr>
              <a:t>5</a:t>
            </a:fld>
            <a:endParaRPr lang="en-US" altLang="en-US" sz="1400" b="1">
              <a:solidFill>
                <a:srgbClr val="2F2B20"/>
              </a:solidFill>
              <a:latin typeface="Arial" panose="020B0604020202020204" pitchFamily="34" charset="0"/>
            </a:endParaRPr>
          </a:p>
        </p:txBody>
      </p:sp>
    </p:spTree>
    <p:extLst>
      <p:ext uri="{BB962C8B-B14F-4D97-AF65-F5344CB8AC3E}">
        <p14:creationId xmlns:p14="http://schemas.microsoft.com/office/powerpoint/2010/main" val="269293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fade">
                                      <p:cBhvr>
                                        <p:cTn id="7" dur="1000"/>
                                        <p:tgtEl>
                                          <p:spTgt spid="32773">
                                            <p:txEl>
                                              <p:pRg st="0" end="0"/>
                                            </p:txEl>
                                          </p:spTgt>
                                        </p:tgtEl>
                                      </p:cBhvr>
                                    </p:animEffect>
                                    <p:anim calcmode="lin" valueType="num">
                                      <p:cBhvr>
                                        <p:cTn id="8" dur="1000" fill="hold"/>
                                        <p:tgtEl>
                                          <p:spTgt spid="3277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773">
                                            <p:txEl>
                                              <p:pRg st="2" end="2"/>
                                            </p:txEl>
                                          </p:spTgt>
                                        </p:tgtEl>
                                        <p:attrNameLst>
                                          <p:attrName>style.visibility</p:attrName>
                                        </p:attrNameLst>
                                      </p:cBhvr>
                                      <p:to>
                                        <p:strVal val="visible"/>
                                      </p:to>
                                    </p:set>
                                    <p:animEffect transition="in" filter="fade">
                                      <p:cBhvr>
                                        <p:cTn id="14" dur="1000"/>
                                        <p:tgtEl>
                                          <p:spTgt spid="32773">
                                            <p:txEl>
                                              <p:pRg st="2" end="2"/>
                                            </p:txEl>
                                          </p:spTgt>
                                        </p:tgtEl>
                                      </p:cBhvr>
                                    </p:animEffect>
                                    <p:anim calcmode="lin" valueType="num">
                                      <p:cBhvr>
                                        <p:cTn id="15" dur="1000" fill="hold"/>
                                        <p:tgtEl>
                                          <p:spTgt spid="3277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2773">
                                            <p:txEl>
                                              <p:pRg st="4" end="4"/>
                                            </p:txEl>
                                          </p:spTgt>
                                        </p:tgtEl>
                                        <p:attrNameLst>
                                          <p:attrName>style.visibility</p:attrName>
                                        </p:attrNameLst>
                                      </p:cBhvr>
                                      <p:to>
                                        <p:strVal val="visible"/>
                                      </p:to>
                                    </p:set>
                                    <p:animEffect transition="in" filter="fade">
                                      <p:cBhvr>
                                        <p:cTn id="21" dur="1000"/>
                                        <p:tgtEl>
                                          <p:spTgt spid="32773">
                                            <p:txEl>
                                              <p:pRg st="4" end="4"/>
                                            </p:txEl>
                                          </p:spTgt>
                                        </p:tgtEl>
                                      </p:cBhvr>
                                    </p:animEffect>
                                    <p:anim calcmode="lin" valueType="num">
                                      <p:cBhvr>
                                        <p:cTn id="22" dur="1000" fill="hold"/>
                                        <p:tgtEl>
                                          <p:spTgt spid="3277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277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2773">
                                            <p:txEl>
                                              <p:pRg st="6" end="6"/>
                                            </p:txEl>
                                          </p:spTgt>
                                        </p:tgtEl>
                                        <p:attrNameLst>
                                          <p:attrName>style.visibility</p:attrName>
                                        </p:attrNameLst>
                                      </p:cBhvr>
                                      <p:to>
                                        <p:strVal val="visible"/>
                                      </p:to>
                                    </p:set>
                                    <p:animEffect transition="in" filter="fade">
                                      <p:cBhvr>
                                        <p:cTn id="28" dur="1000"/>
                                        <p:tgtEl>
                                          <p:spTgt spid="32773">
                                            <p:txEl>
                                              <p:pRg st="6" end="6"/>
                                            </p:txEl>
                                          </p:spTgt>
                                        </p:tgtEl>
                                      </p:cBhvr>
                                    </p:animEffect>
                                    <p:anim calcmode="lin" valueType="num">
                                      <p:cBhvr>
                                        <p:cTn id="29" dur="1000" fill="hold"/>
                                        <p:tgtEl>
                                          <p:spTgt spid="3277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277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2773">
                                            <p:txEl>
                                              <p:pRg st="8" end="8"/>
                                            </p:txEl>
                                          </p:spTgt>
                                        </p:tgtEl>
                                        <p:attrNameLst>
                                          <p:attrName>style.visibility</p:attrName>
                                        </p:attrNameLst>
                                      </p:cBhvr>
                                      <p:to>
                                        <p:strVal val="visible"/>
                                      </p:to>
                                    </p:set>
                                    <p:animEffect transition="in" filter="fade">
                                      <p:cBhvr>
                                        <p:cTn id="35" dur="1000"/>
                                        <p:tgtEl>
                                          <p:spTgt spid="32773">
                                            <p:txEl>
                                              <p:pRg st="8" end="8"/>
                                            </p:txEl>
                                          </p:spTgt>
                                        </p:tgtEl>
                                      </p:cBhvr>
                                    </p:animEffect>
                                    <p:anim calcmode="lin" valueType="num">
                                      <p:cBhvr>
                                        <p:cTn id="36" dur="1000" fill="hold"/>
                                        <p:tgtEl>
                                          <p:spTgt spid="3277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277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2773">
                                            <p:txEl>
                                              <p:pRg st="10" end="10"/>
                                            </p:txEl>
                                          </p:spTgt>
                                        </p:tgtEl>
                                        <p:attrNameLst>
                                          <p:attrName>style.visibility</p:attrName>
                                        </p:attrNameLst>
                                      </p:cBhvr>
                                      <p:to>
                                        <p:strVal val="visible"/>
                                      </p:to>
                                    </p:set>
                                    <p:animEffect transition="in" filter="fade">
                                      <p:cBhvr>
                                        <p:cTn id="42" dur="1000"/>
                                        <p:tgtEl>
                                          <p:spTgt spid="32773">
                                            <p:txEl>
                                              <p:pRg st="10" end="10"/>
                                            </p:txEl>
                                          </p:spTgt>
                                        </p:tgtEl>
                                      </p:cBhvr>
                                    </p:animEffect>
                                    <p:anim calcmode="lin" valueType="num">
                                      <p:cBhvr>
                                        <p:cTn id="43" dur="1000" fill="hold"/>
                                        <p:tgtEl>
                                          <p:spTgt spid="3277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277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466726"/>
            <a:ext cx="8229600" cy="523875"/>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a:solidFill>
                  <a:srgbClr val="FFFFFF"/>
                </a:solidFill>
              </a:rPr>
              <a:t>Why the SSAUF?</a:t>
            </a:r>
          </a:p>
        </p:txBody>
      </p:sp>
      <p:pic>
        <p:nvPicPr>
          <p:cNvPr id="2969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981200" y="554039"/>
            <a:ext cx="8229600" cy="522287"/>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err="1">
                <a:solidFill>
                  <a:srgbClr val="FFFFFF"/>
                </a:solidFill>
              </a:rPr>
              <a:t>nGAP</a:t>
            </a:r>
            <a:r>
              <a:rPr lang="en-ZA" sz="2800" b="1" kern="0" dirty="0">
                <a:solidFill>
                  <a:srgbClr val="FFFFFF"/>
                </a:solidFill>
              </a:rPr>
              <a:t> Lecturers’ Mentors</a:t>
            </a:r>
          </a:p>
        </p:txBody>
      </p:sp>
      <p:sp>
        <p:nvSpPr>
          <p:cNvPr id="32773" name="Rectangle 4"/>
          <p:cNvSpPr>
            <a:spLocks noChangeArrowheads="1"/>
          </p:cNvSpPr>
          <p:nvPr/>
        </p:nvSpPr>
        <p:spPr bwMode="auto">
          <a:xfrm>
            <a:off x="1981200" y="1281113"/>
            <a:ext cx="822960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228600">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ts val="600"/>
              </a:spcBef>
              <a:buClr>
                <a:schemeClr val="accent1"/>
              </a:buClr>
              <a:defRPr/>
            </a:pPr>
            <a:r>
              <a:rPr lang="en-ZA" altLang="en-US" sz="2000" dirty="0">
                <a:latin typeface="Arial" panose="020B0604020202020204" pitchFamily="34" charset="0"/>
              </a:rPr>
              <a:t>A mentor should be appointed for each </a:t>
            </a:r>
            <a:r>
              <a:rPr lang="en-ZA" altLang="en-US" sz="2000" b="1" dirty="0" err="1">
                <a:latin typeface="Arial" panose="020B0604020202020204" pitchFamily="34" charset="0"/>
              </a:rPr>
              <a:t>nGAP</a:t>
            </a:r>
            <a:r>
              <a:rPr lang="en-ZA" altLang="en-US" sz="2000" dirty="0">
                <a:latin typeface="Arial" panose="020B0604020202020204" pitchFamily="34" charset="0"/>
              </a:rPr>
              <a:t> lecturer from the point of taking up the position, and at least for the first four years of the lecturer’s participation on the programme</a:t>
            </a:r>
          </a:p>
          <a:p>
            <a:pPr>
              <a:spcBef>
                <a:spcPts val="600"/>
              </a:spcBef>
              <a:buClr>
                <a:schemeClr val="accent1"/>
              </a:buClr>
              <a:defRPr/>
            </a:pPr>
            <a:endParaRPr lang="en-ZA" altLang="en-US" sz="2000" dirty="0" smtClean="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r>
              <a:rPr lang="en-ZA" altLang="en-US" sz="2000" dirty="0">
                <a:latin typeface="Arial" panose="020B0604020202020204" pitchFamily="34" charset="0"/>
              </a:rPr>
              <a:t>The mentor should not be the student’s supervisor as the roles are different.</a:t>
            </a:r>
          </a:p>
          <a:p>
            <a:pPr>
              <a:spcBef>
                <a:spcPts val="600"/>
              </a:spcBef>
              <a:buClr>
                <a:schemeClr val="accent1"/>
              </a:buClr>
              <a:defRPr/>
            </a:pPr>
            <a:endParaRPr lang="en-ZA" altLang="en-US" sz="2000" dirty="0" smtClean="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r>
              <a:rPr lang="en-ZA" altLang="en-US" sz="2000" dirty="0" smtClean="0">
                <a:latin typeface="Arial" panose="020B0604020202020204" pitchFamily="34" charset="0"/>
              </a:rPr>
              <a:t>Ideally mentors should not be </a:t>
            </a:r>
            <a:r>
              <a:rPr lang="en-ZA" altLang="en-US" sz="2000" dirty="0">
                <a:latin typeface="Arial" panose="020B0604020202020204" pitchFamily="34" charset="0"/>
              </a:rPr>
              <a:t>current </a:t>
            </a:r>
            <a:r>
              <a:rPr lang="en-ZA" altLang="en-US" sz="2000" dirty="0" smtClean="0">
                <a:latin typeface="Arial" panose="020B0604020202020204" pitchFamily="34" charset="0"/>
              </a:rPr>
              <a:t>employees </a:t>
            </a:r>
            <a:r>
              <a:rPr lang="en-ZA" altLang="en-US" sz="2000" dirty="0">
                <a:latin typeface="Arial" panose="020B0604020202020204" pitchFamily="34" charset="0"/>
              </a:rPr>
              <a:t>of the university</a:t>
            </a:r>
          </a:p>
          <a:p>
            <a:pPr marL="114300" indent="0">
              <a:spcBef>
                <a:spcPts val="600"/>
              </a:spcBef>
              <a:buClr>
                <a:schemeClr val="accent1"/>
              </a:buClr>
              <a:buNone/>
              <a:defRPr/>
            </a:pPr>
            <a:endParaRPr lang="en-ZA" altLang="en-US" sz="2000" dirty="0" smtClean="0">
              <a:latin typeface="Arial" panose="020B0604020202020204" pitchFamily="34" charset="0"/>
            </a:endParaRP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dirty="0" smtClean="0">
                <a:latin typeface="Arial" panose="020B0604020202020204" pitchFamily="34" charset="0"/>
              </a:rPr>
              <a:t> Mentors experienced </a:t>
            </a:r>
            <a:r>
              <a:rPr lang="en-ZA" altLang="en-US" sz="2000" dirty="0">
                <a:latin typeface="Arial" panose="020B0604020202020204" pitchFamily="34" charset="0"/>
              </a:rPr>
              <a:t>successful academics</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p:txBody>
      </p:sp>
      <p:sp>
        <p:nvSpPr>
          <p:cNvPr id="29702" name="Slide Number Placeholder 7"/>
          <p:cNvSpPr>
            <a:spLocks noGrp="1"/>
          </p:cNvSpPr>
          <p:nvPr>
            <p:ph type="sldNum" sz="quarter" idx="12"/>
          </p:nvPr>
        </p:nvSpPr>
        <p:spPr bwMode="auto">
          <a:xfrm>
            <a:off x="8229600" y="647700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ct val="0"/>
              </a:spcBef>
              <a:buFontTx/>
              <a:buNone/>
            </a:pPr>
            <a:fld id="{62C26CCE-E3AB-437E-918C-51FFC61B1ABB}" type="slidenum">
              <a:rPr lang="en-US" altLang="en-US" sz="1400" b="1">
                <a:solidFill>
                  <a:srgbClr val="2F2B20"/>
                </a:solidFill>
                <a:latin typeface="Arial" panose="020B0604020202020204" pitchFamily="34" charset="0"/>
              </a:rPr>
              <a:pPr>
                <a:spcBef>
                  <a:spcPct val="0"/>
                </a:spcBef>
                <a:buFontTx/>
                <a:buNone/>
              </a:pPr>
              <a:t>6</a:t>
            </a:fld>
            <a:endParaRPr lang="en-US" altLang="en-US" sz="1400" b="1">
              <a:solidFill>
                <a:srgbClr val="2F2B20"/>
              </a:solidFill>
              <a:latin typeface="Arial" panose="020B0604020202020204" pitchFamily="34" charset="0"/>
            </a:endParaRPr>
          </a:p>
        </p:txBody>
      </p:sp>
    </p:spTree>
    <p:extLst>
      <p:ext uri="{BB962C8B-B14F-4D97-AF65-F5344CB8AC3E}">
        <p14:creationId xmlns:p14="http://schemas.microsoft.com/office/powerpoint/2010/main" val="346197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 calcmode="lin" valueType="num">
                                      <p:cBhvr additive="base">
                                        <p:cTn id="7" dur="500" fill="hold"/>
                                        <p:tgtEl>
                                          <p:spTgt spid="327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73">
                                            <p:txEl>
                                              <p:pRg st="3" end="3"/>
                                            </p:txEl>
                                          </p:spTgt>
                                        </p:tgtEl>
                                        <p:attrNameLst>
                                          <p:attrName>style.visibility</p:attrName>
                                        </p:attrNameLst>
                                      </p:cBhvr>
                                      <p:to>
                                        <p:strVal val="visible"/>
                                      </p:to>
                                    </p:set>
                                    <p:anim calcmode="lin" valueType="num">
                                      <p:cBhvr additive="base">
                                        <p:cTn id="13" dur="500" fill="hold"/>
                                        <p:tgtEl>
                                          <p:spTgt spid="3277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73">
                                            <p:txEl>
                                              <p:pRg st="6" end="6"/>
                                            </p:txEl>
                                          </p:spTgt>
                                        </p:tgtEl>
                                        <p:attrNameLst>
                                          <p:attrName>style.visibility</p:attrName>
                                        </p:attrNameLst>
                                      </p:cBhvr>
                                      <p:to>
                                        <p:strVal val="visible"/>
                                      </p:to>
                                    </p:set>
                                    <p:anim calcmode="lin" valueType="num">
                                      <p:cBhvr additive="base">
                                        <p:cTn id="19" dur="500" fill="hold"/>
                                        <p:tgtEl>
                                          <p:spTgt spid="3277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77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773">
                                            <p:txEl>
                                              <p:pRg st="9" end="9"/>
                                            </p:txEl>
                                          </p:spTgt>
                                        </p:tgtEl>
                                        <p:attrNameLst>
                                          <p:attrName>style.visibility</p:attrName>
                                        </p:attrNameLst>
                                      </p:cBhvr>
                                      <p:to>
                                        <p:strVal val="visible"/>
                                      </p:to>
                                    </p:set>
                                    <p:anim calcmode="lin" valueType="num">
                                      <p:cBhvr additive="base">
                                        <p:cTn id="25" dur="500" fill="hold"/>
                                        <p:tgtEl>
                                          <p:spTgt spid="3277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277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466726"/>
            <a:ext cx="8229600" cy="523875"/>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a:solidFill>
                  <a:srgbClr val="FFFFFF"/>
                </a:solidFill>
              </a:rPr>
              <a:t>Why the SSAUF?</a:t>
            </a:r>
          </a:p>
        </p:txBody>
      </p:sp>
      <p:pic>
        <p:nvPicPr>
          <p:cNvPr id="307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981200" y="682625"/>
            <a:ext cx="8229600" cy="522288"/>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err="1">
                <a:solidFill>
                  <a:srgbClr val="FFFFFF"/>
                </a:solidFill>
              </a:rPr>
              <a:t>nGAP</a:t>
            </a:r>
            <a:r>
              <a:rPr lang="en-ZA" sz="2800" b="1" kern="0" dirty="0">
                <a:solidFill>
                  <a:srgbClr val="FFFFFF"/>
                </a:solidFill>
              </a:rPr>
              <a:t> Lecturers’ Mentors</a:t>
            </a:r>
          </a:p>
        </p:txBody>
      </p:sp>
      <p:sp>
        <p:nvSpPr>
          <p:cNvPr id="32773" name="Rectangle 4"/>
          <p:cNvSpPr>
            <a:spLocks noChangeArrowheads="1"/>
          </p:cNvSpPr>
          <p:nvPr/>
        </p:nvSpPr>
        <p:spPr bwMode="auto">
          <a:xfrm>
            <a:off x="1981200" y="1683546"/>
            <a:ext cx="8229600"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228600">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ts val="600"/>
              </a:spcBef>
              <a:buClr>
                <a:schemeClr val="accent1"/>
              </a:buClr>
              <a:defRPr/>
            </a:pPr>
            <a:r>
              <a:rPr lang="en-ZA" altLang="en-US" sz="2000" dirty="0">
                <a:latin typeface="Arial" panose="020B0604020202020204" pitchFamily="34" charset="0"/>
              </a:rPr>
              <a:t>The </a:t>
            </a:r>
            <a:r>
              <a:rPr lang="en-ZA" altLang="en-US" sz="2000" b="1" dirty="0">
                <a:latin typeface="Arial" panose="020B0604020202020204" pitchFamily="34" charset="0"/>
              </a:rPr>
              <a:t>duties</a:t>
            </a:r>
            <a:r>
              <a:rPr lang="en-ZA" altLang="en-US" sz="2000" dirty="0">
                <a:latin typeface="Arial" panose="020B0604020202020204" pitchFamily="34" charset="0"/>
              </a:rPr>
              <a:t>: keeping close track of agreed </a:t>
            </a:r>
            <a:r>
              <a:rPr lang="en-ZA" altLang="en-US" sz="2000" b="1" dirty="0">
                <a:latin typeface="Arial" panose="020B0604020202020204" pitchFamily="34" charset="0"/>
              </a:rPr>
              <a:t>developmental </a:t>
            </a:r>
            <a:r>
              <a:rPr lang="en-ZA" altLang="en-US" sz="2000" dirty="0">
                <a:latin typeface="Arial" panose="020B0604020202020204" pitchFamily="34" charset="0"/>
              </a:rPr>
              <a:t>milestones and plans, </a:t>
            </a:r>
          </a:p>
          <a:p>
            <a:pPr>
              <a:spcBef>
                <a:spcPts val="600"/>
              </a:spcBef>
              <a:buClr>
                <a:schemeClr val="accent1"/>
              </a:buClr>
              <a:defRPr/>
            </a:pPr>
            <a:r>
              <a:rPr lang="en-ZA" altLang="en-US" sz="2000" dirty="0">
                <a:latin typeface="Arial" panose="020B0604020202020204" pitchFamily="34" charset="0"/>
              </a:rPr>
              <a:t>providing assistance with the preparation of a personal plan for </a:t>
            </a:r>
            <a:r>
              <a:rPr lang="en-ZA" altLang="en-US" sz="2000" b="1" dirty="0">
                <a:latin typeface="Arial" panose="020B0604020202020204" pitchFamily="34" charset="0"/>
              </a:rPr>
              <a:t>professional development</a:t>
            </a:r>
            <a:r>
              <a:rPr lang="en-ZA" altLang="en-US" sz="2000" dirty="0">
                <a:latin typeface="Arial" panose="020B0604020202020204" pitchFamily="34" charset="0"/>
              </a:rPr>
              <a:t>, </a:t>
            </a:r>
          </a:p>
          <a:p>
            <a:pPr>
              <a:spcBef>
                <a:spcPts val="600"/>
              </a:spcBef>
              <a:buClr>
                <a:schemeClr val="accent1"/>
              </a:buClr>
              <a:defRPr/>
            </a:pPr>
            <a:r>
              <a:rPr lang="en-ZA" altLang="en-US" sz="2000" b="1" dirty="0">
                <a:latin typeface="Arial" panose="020B0604020202020204" pitchFamily="34" charset="0"/>
              </a:rPr>
              <a:t>advising</a:t>
            </a:r>
            <a:r>
              <a:rPr lang="en-ZA" altLang="en-US" sz="2000" dirty="0">
                <a:latin typeface="Arial" panose="020B0604020202020204" pitchFamily="34" charset="0"/>
              </a:rPr>
              <a:t> on </a:t>
            </a:r>
            <a:r>
              <a:rPr lang="en-ZA" altLang="en-US" sz="2000" b="1" dirty="0">
                <a:latin typeface="Arial" panose="020B0604020202020204" pitchFamily="34" charset="0"/>
              </a:rPr>
              <a:t>professional development </a:t>
            </a:r>
            <a:r>
              <a:rPr lang="en-ZA" altLang="en-US" sz="2000" dirty="0">
                <a:latin typeface="Arial" panose="020B0604020202020204" pitchFamily="34" charset="0"/>
              </a:rPr>
              <a:t>activities, </a:t>
            </a:r>
          </a:p>
          <a:p>
            <a:pPr>
              <a:spcBef>
                <a:spcPts val="600"/>
              </a:spcBef>
              <a:buClr>
                <a:schemeClr val="accent1"/>
              </a:buClr>
              <a:defRPr/>
            </a:pPr>
            <a:r>
              <a:rPr lang="en-ZA" altLang="en-US" sz="2000" dirty="0">
                <a:latin typeface="Arial" panose="020B0604020202020204" pitchFamily="34" charset="0"/>
              </a:rPr>
              <a:t>assisting with the process of registering for a postgraduate studies,</a:t>
            </a:r>
          </a:p>
          <a:p>
            <a:pPr>
              <a:spcBef>
                <a:spcPts val="600"/>
              </a:spcBef>
              <a:buClr>
                <a:schemeClr val="accent1"/>
              </a:buClr>
              <a:defRPr/>
            </a:pPr>
            <a:r>
              <a:rPr lang="en-ZA" altLang="en-US" sz="2000" dirty="0">
                <a:latin typeface="Arial" panose="020B0604020202020204" pitchFamily="34" charset="0"/>
              </a:rPr>
              <a:t> assisting with personal problems, time management, and financial management, and </a:t>
            </a:r>
          </a:p>
          <a:p>
            <a:pPr>
              <a:spcBef>
                <a:spcPts val="600"/>
              </a:spcBef>
              <a:buClr>
                <a:schemeClr val="accent1"/>
              </a:buClr>
              <a:defRPr/>
            </a:pPr>
            <a:r>
              <a:rPr lang="en-ZA" altLang="en-US" sz="2000" dirty="0">
                <a:latin typeface="Arial" panose="020B0604020202020204" pitchFamily="34" charset="0"/>
              </a:rPr>
              <a:t>creating opportunities for reflective discussions on teaching and research experiences, opportunities and challenges.</a:t>
            </a:r>
          </a:p>
          <a:p>
            <a:pPr>
              <a:spcBef>
                <a:spcPts val="600"/>
              </a:spcBef>
              <a:buClr>
                <a:schemeClr val="accent1"/>
              </a:buClr>
              <a:defRPr/>
            </a:pPr>
            <a:r>
              <a:rPr lang="en-ZA" altLang="en-US" sz="2000" dirty="0" smtClean="0">
                <a:latin typeface="Arial" panose="020B0604020202020204" pitchFamily="34" charset="0"/>
              </a:rPr>
              <a:t>Annual reporting</a:t>
            </a:r>
            <a:endParaRPr lang="en-ZA" altLang="en-US" sz="2000" dirty="0">
              <a:latin typeface="Arial" panose="020B0604020202020204" pitchFamily="34" charset="0"/>
            </a:endParaRPr>
          </a:p>
        </p:txBody>
      </p:sp>
      <p:sp>
        <p:nvSpPr>
          <p:cNvPr id="30726" name="Slide Number Placeholder 7"/>
          <p:cNvSpPr>
            <a:spLocks noGrp="1"/>
          </p:cNvSpPr>
          <p:nvPr>
            <p:ph type="sldNum" sz="quarter" idx="12"/>
          </p:nvPr>
        </p:nvSpPr>
        <p:spPr bwMode="auto">
          <a:xfrm>
            <a:off x="8229600" y="647700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ct val="0"/>
              </a:spcBef>
              <a:buFontTx/>
              <a:buNone/>
            </a:pPr>
            <a:fld id="{9B99CA74-810B-4CA0-93E6-1FE7B3EF240D}" type="slidenum">
              <a:rPr lang="en-US" altLang="en-US" sz="1400" b="1">
                <a:solidFill>
                  <a:srgbClr val="2F2B20"/>
                </a:solidFill>
                <a:latin typeface="Arial" panose="020B0604020202020204" pitchFamily="34" charset="0"/>
              </a:rPr>
              <a:pPr>
                <a:spcBef>
                  <a:spcPct val="0"/>
                </a:spcBef>
                <a:buFontTx/>
                <a:buNone/>
              </a:pPr>
              <a:t>7</a:t>
            </a:fld>
            <a:endParaRPr lang="en-US" altLang="en-US" sz="1400" b="1">
              <a:solidFill>
                <a:srgbClr val="2F2B20"/>
              </a:solidFill>
              <a:latin typeface="Arial" panose="020B0604020202020204" pitchFamily="34" charset="0"/>
            </a:endParaRPr>
          </a:p>
        </p:txBody>
      </p:sp>
    </p:spTree>
    <p:extLst>
      <p:ext uri="{BB962C8B-B14F-4D97-AF65-F5344CB8AC3E}">
        <p14:creationId xmlns:p14="http://schemas.microsoft.com/office/powerpoint/2010/main" val="428409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 calcmode="lin" valueType="num">
                                      <p:cBhvr additive="base">
                                        <p:cTn id="7" dur="500" fill="hold"/>
                                        <p:tgtEl>
                                          <p:spTgt spid="327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73">
                                            <p:txEl>
                                              <p:pRg st="1" end="1"/>
                                            </p:txEl>
                                          </p:spTgt>
                                        </p:tgtEl>
                                        <p:attrNameLst>
                                          <p:attrName>style.visibility</p:attrName>
                                        </p:attrNameLst>
                                      </p:cBhvr>
                                      <p:to>
                                        <p:strVal val="visible"/>
                                      </p:to>
                                    </p:set>
                                    <p:anim calcmode="lin" valueType="num">
                                      <p:cBhvr additive="base">
                                        <p:cTn id="13" dur="500" fill="hold"/>
                                        <p:tgtEl>
                                          <p:spTgt spid="3277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73">
                                            <p:txEl>
                                              <p:pRg st="2" end="2"/>
                                            </p:txEl>
                                          </p:spTgt>
                                        </p:tgtEl>
                                        <p:attrNameLst>
                                          <p:attrName>style.visibility</p:attrName>
                                        </p:attrNameLst>
                                      </p:cBhvr>
                                      <p:to>
                                        <p:strVal val="visible"/>
                                      </p:to>
                                    </p:set>
                                    <p:anim calcmode="lin" valueType="num">
                                      <p:cBhvr additive="base">
                                        <p:cTn id="19" dur="500" fill="hold"/>
                                        <p:tgtEl>
                                          <p:spTgt spid="3277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7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773">
                                            <p:txEl>
                                              <p:pRg st="3" end="3"/>
                                            </p:txEl>
                                          </p:spTgt>
                                        </p:tgtEl>
                                        <p:attrNameLst>
                                          <p:attrName>style.visibility</p:attrName>
                                        </p:attrNameLst>
                                      </p:cBhvr>
                                      <p:to>
                                        <p:strVal val="visible"/>
                                      </p:to>
                                    </p:set>
                                    <p:anim calcmode="lin" valueType="num">
                                      <p:cBhvr additive="base">
                                        <p:cTn id="25" dur="500" fill="hold"/>
                                        <p:tgtEl>
                                          <p:spTgt spid="3277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277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2773">
                                            <p:txEl>
                                              <p:pRg st="4" end="4"/>
                                            </p:txEl>
                                          </p:spTgt>
                                        </p:tgtEl>
                                        <p:attrNameLst>
                                          <p:attrName>style.visibility</p:attrName>
                                        </p:attrNameLst>
                                      </p:cBhvr>
                                      <p:to>
                                        <p:strVal val="visible"/>
                                      </p:to>
                                    </p:set>
                                    <p:anim calcmode="lin" valueType="num">
                                      <p:cBhvr additive="base">
                                        <p:cTn id="31" dur="500" fill="hold"/>
                                        <p:tgtEl>
                                          <p:spTgt spid="3277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277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2773">
                                            <p:txEl>
                                              <p:pRg st="5" end="5"/>
                                            </p:txEl>
                                          </p:spTgt>
                                        </p:tgtEl>
                                        <p:attrNameLst>
                                          <p:attrName>style.visibility</p:attrName>
                                        </p:attrNameLst>
                                      </p:cBhvr>
                                      <p:to>
                                        <p:strVal val="visible"/>
                                      </p:to>
                                    </p:set>
                                    <p:anim calcmode="lin" valueType="num">
                                      <p:cBhvr additive="base">
                                        <p:cTn id="37" dur="500" fill="hold"/>
                                        <p:tgtEl>
                                          <p:spTgt spid="3277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277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2773">
                                            <p:txEl>
                                              <p:pRg st="6" end="6"/>
                                            </p:txEl>
                                          </p:spTgt>
                                        </p:tgtEl>
                                        <p:attrNameLst>
                                          <p:attrName>style.visibility</p:attrName>
                                        </p:attrNameLst>
                                      </p:cBhvr>
                                      <p:to>
                                        <p:strVal val="visible"/>
                                      </p:to>
                                    </p:set>
                                    <p:anim calcmode="lin" valueType="num">
                                      <p:cBhvr additive="base">
                                        <p:cTn id="43" dur="500" fill="hold"/>
                                        <p:tgtEl>
                                          <p:spTgt spid="3277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277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466726"/>
            <a:ext cx="8229600" cy="523875"/>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a:solidFill>
                  <a:srgbClr val="FFFFFF"/>
                </a:solidFill>
              </a:rPr>
              <a:t>Why the SSAUF?</a:t>
            </a:r>
          </a:p>
        </p:txBody>
      </p:sp>
      <p:pic>
        <p:nvPicPr>
          <p:cNvPr id="317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981200" y="682625"/>
            <a:ext cx="8229600" cy="522288"/>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a:solidFill>
                  <a:srgbClr val="FFFFFF"/>
                </a:solidFill>
              </a:rPr>
              <a:t>Reporting</a:t>
            </a:r>
          </a:p>
        </p:txBody>
      </p:sp>
      <p:sp>
        <p:nvSpPr>
          <p:cNvPr id="32773" name="Rectangle 4"/>
          <p:cNvSpPr>
            <a:spLocks noChangeArrowheads="1"/>
          </p:cNvSpPr>
          <p:nvPr/>
        </p:nvSpPr>
        <p:spPr bwMode="auto">
          <a:xfrm>
            <a:off x="1981200" y="1377950"/>
            <a:ext cx="8229600" cy="5555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228600">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marL="114300" indent="0">
              <a:spcBef>
                <a:spcPts val="600"/>
              </a:spcBef>
              <a:buClr>
                <a:schemeClr val="accent1"/>
              </a:buClr>
              <a:buNone/>
              <a:defRPr/>
            </a:pPr>
            <a:r>
              <a:rPr lang="en-ZA" altLang="en-US" sz="2000" b="1" dirty="0">
                <a:latin typeface="Arial" panose="020B0604020202020204" pitchFamily="34" charset="0"/>
              </a:rPr>
              <a:t>Annual </a:t>
            </a:r>
            <a:r>
              <a:rPr lang="en-ZA" altLang="en-US" sz="2000" b="1" dirty="0" smtClean="0">
                <a:latin typeface="Arial" panose="020B0604020202020204" pitchFamily="34" charset="0"/>
              </a:rPr>
              <a:t>reporting</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b="1" dirty="0">
                <a:latin typeface="Arial" panose="020B0604020202020204" pitchFamily="34" charset="0"/>
              </a:rPr>
              <a:t>Mentor Report</a:t>
            </a:r>
            <a:r>
              <a:rPr lang="en-ZA" altLang="en-US" sz="2000" dirty="0">
                <a:latin typeface="Arial" panose="020B0604020202020204" pitchFamily="34" charset="0"/>
              </a:rPr>
              <a:t>: Please provide a detailed report of interactions with the </a:t>
            </a:r>
            <a:r>
              <a:rPr lang="en-ZA" altLang="en-US" sz="2000" dirty="0" err="1">
                <a:latin typeface="Arial" panose="020B0604020202020204" pitchFamily="34" charset="0"/>
              </a:rPr>
              <a:t>nGAP</a:t>
            </a:r>
            <a:r>
              <a:rPr lang="en-ZA" altLang="en-US" sz="2000" dirty="0">
                <a:latin typeface="Arial" panose="020B0604020202020204" pitchFamily="34" charset="0"/>
              </a:rPr>
              <a:t> lecturer, advice and support provided, challenges that have been encountered and how they have been addressed, progress that the </a:t>
            </a:r>
            <a:r>
              <a:rPr lang="en-ZA" altLang="en-US" sz="2000" dirty="0" err="1">
                <a:latin typeface="Arial" panose="020B0604020202020204" pitchFamily="34" charset="0"/>
              </a:rPr>
              <a:t>nGAP</a:t>
            </a:r>
            <a:r>
              <a:rPr lang="en-ZA" altLang="en-US" sz="2000" dirty="0">
                <a:latin typeface="Arial" panose="020B0604020202020204" pitchFamily="34" charset="0"/>
              </a:rPr>
              <a:t> lecturer is making on the trajectory towards becoming an established academic at the university etc.</a:t>
            </a:r>
          </a:p>
          <a:p>
            <a:pPr marL="114300" indent="0">
              <a:spcBef>
                <a:spcPts val="600"/>
              </a:spcBef>
              <a:buClr>
                <a:schemeClr val="accent1"/>
              </a:buClr>
              <a:buNone/>
              <a:defRPr/>
            </a:pPr>
            <a:endParaRPr lang="en-ZA" altLang="en-US" sz="2000" dirty="0">
              <a:latin typeface="Arial" panose="020B0604020202020204" pitchFamily="34" charset="0"/>
            </a:endParaRPr>
          </a:p>
          <a:p>
            <a:pPr>
              <a:spcBef>
                <a:spcPts val="600"/>
              </a:spcBef>
              <a:buClr>
                <a:schemeClr val="accent1"/>
              </a:buClr>
              <a:defRPr/>
            </a:pPr>
            <a:r>
              <a:rPr lang="en-ZA" altLang="en-US" sz="2000" b="1" dirty="0" err="1">
                <a:latin typeface="Arial" panose="020B0604020202020204" pitchFamily="34" charset="0"/>
              </a:rPr>
              <a:t>nGAP</a:t>
            </a:r>
            <a:r>
              <a:rPr lang="en-ZA" altLang="en-US" sz="2000" b="1" dirty="0">
                <a:latin typeface="Arial" panose="020B0604020202020204" pitchFamily="34" charset="0"/>
              </a:rPr>
              <a:t> Lecturer Report</a:t>
            </a:r>
            <a:r>
              <a:rPr lang="en-ZA" altLang="en-US" sz="2000" dirty="0">
                <a:latin typeface="Arial" panose="020B0604020202020204" pitchFamily="34" charset="0"/>
              </a:rPr>
              <a:t>: Reflection on your experience of participating in the </a:t>
            </a:r>
            <a:r>
              <a:rPr lang="en-ZA" altLang="en-US" sz="2000" dirty="0" err="1">
                <a:latin typeface="Arial" panose="020B0604020202020204" pitchFamily="34" charset="0"/>
              </a:rPr>
              <a:t>nGAP</a:t>
            </a:r>
            <a:r>
              <a:rPr lang="en-ZA" altLang="en-US" sz="2000" dirty="0">
                <a:latin typeface="Arial" panose="020B0604020202020204" pitchFamily="34" charset="0"/>
              </a:rPr>
              <a:t> thus far. Gains that have been made? Challenges that have been encountered and how these are being addressed? What are the benefits experienced thus far? Shortcomings? How can the programme be improved? etc.</a:t>
            </a: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a:p>
            <a:pPr>
              <a:spcBef>
                <a:spcPts val="600"/>
              </a:spcBef>
              <a:buClr>
                <a:schemeClr val="accent1"/>
              </a:buClr>
              <a:defRPr/>
            </a:pPr>
            <a:endParaRPr lang="en-ZA" altLang="en-US" sz="2000" dirty="0">
              <a:latin typeface="Arial" panose="020B0604020202020204" pitchFamily="34" charset="0"/>
            </a:endParaRPr>
          </a:p>
        </p:txBody>
      </p:sp>
      <p:sp>
        <p:nvSpPr>
          <p:cNvPr id="31750" name="Slide Number Placeholder 7"/>
          <p:cNvSpPr>
            <a:spLocks noGrp="1"/>
          </p:cNvSpPr>
          <p:nvPr>
            <p:ph type="sldNum" sz="quarter" idx="12"/>
          </p:nvPr>
        </p:nvSpPr>
        <p:spPr bwMode="auto">
          <a:xfrm>
            <a:off x="8229600" y="647700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ct val="0"/>
              </a:spcBef>
              <a:buFontTx/>
              <a:buNone/>
            </a:pPr>
            <a:fld id="{1F442D93-091B-41E6-B88A-803A2F4EE315}" type="slidenum">
              <a:rPr lang="en-US" altLang="en-US" sz="1400" b="1">
                <a:solidFill>
                  <a:srgbClr val="2F2B20"/>
                </a:solidFill>
                <a:latin typeface="Arial" panose="020B0604020202020204" pitchFamily="34" charset="0"/>
              </a:rPr>
              <a:pPr>
                <a:spcBef>
                  <a:spcPct val="0"/>
                </a:spcBef>
                <a:buFontTx/>
                <a:buNone/>
              </a:pPr>
              <a:t>8</a:t>
            </a:fld>
            <a:endParaRPr lang="en-US" altLang="en-US" sz="1400" b="1">
              <a:solidFill>
                <a:srgbClr val="2F2B20"/>
              </a:solidFill>
              <a:latin typeface="Arial" panose="020B0604020202020204" pitchFamily="34" charset="0"/>
            </a:endParaRPr>
          </a:p>
        </p:txBody>
      </p:sp>
    </p:spTree>
    <p:extLst>
      <p:ext uri="{BB962C8B-B14F-4D97-AF65-F5344CB8AC3E}">
        <p14:creationId xmlns:p14="http://schemas.microsoft.com/office/powerpoint/2010/main" val="78887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 calcmode="lin" valueType="num">
                                      <p:cBhvr additive="base">
                                        <p:cTn id="7" dur="500" fill="hold"/>
                                        <p:tgtEl>
                                          <p:spTgt spid="327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73">
                                            <p:txEl>
                                              <p:pRg st="2" end="2"/>
                                            </p:txEl>
                                          </p:spTgt>
                                        </p:tgtEl>
                                        <p:attrNameLst>
                                          <p:attrName>style.visibility</p:attrName>
                                        </p:attrNameLst>
                                      </p:cBhvr>
                                      <p:to>
                                        <p:strVal val="visible"/>
                                      </p:to>
                                    </p:set>
                                    <p:anim calcmode="lin" valueType="num">
                                      <p:cBhvr additive="base">
                                        <p:cTn id="13" dur="500" fill="hold"/>
                                        <p:tgtEl>
                                          <p:spTgt spid="3277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73">
                                            <p:txEl>
                                              <p:pRg st="4" end="4"/>
                                            </p:txEl>
                                          </p:spTgt>
                                        </p:tgtEl>
                                        <p:attrNameLst>
                                          <p:attrName>style.visibility</p:attrName>
                                        </p:attrNameLst>
                                      </p:cBhvr>
                                      <p:to>
                                        <p:strVal val="visible"/>
                                      </p:to>
                                    </p:set>
                                    <p:anim calcmode="lin" valueType="num">
                                      <p:cBhvr additive="base">
                                        <p:cTn id="19" dur="500" fill="hold"/>
                                        <p:tgtEl>
                                          <p:spTgt spid="3277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77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81200" y="466726"/>
            <a:ext cx="8229600" cy="523875"/>
          </a:xfrm>
          <a:prstGeom prst="rect">
            <a:avLst/>
          </a:prstGeom>
          <a:solidFill>
            <a:srgbClr val="008E40"/>
          </a:solidFill>
          <a:ln w="25400" cap="flat" cmpd="sng" algn="ctr">
            <a:solidFill>
              <a:srgbClr val="008E40"/>
            </a:solidFill>
            <a:prstDash val="solid"/>
          </a:ln>
          <a:effectLst/>
        </p:spPr>
        <p:txBody>
          <a:bodyPr anchor="ctr">
            <a:spAutoFit/>
          </a:bodyPr>
          <a:lstStyle/>
          <a:p>
            <a:pPr algn="ctr">
              <a:defRPr/>
            </a:pPr>
            <a:r>
              <a:rPr lang="en-ZA" sz="2800" b="1" kern="0" dirty="0">
                <a:solidFill>
                  <a:srgbClr val="FFFFFF"/>
                </a:solidFill>
              </a:rPr>
              <a:t>The nGAP Programme</a:t>
            </a:r>
          </a:p>
        </p:txBody>
      </p:sp>
      <p:graphicFrame>
        <p:nvGraphicFramePr>
          <p:cNvPr id="4" name="Content Placeholder 5"/>
          <p:cNvGraphicFramePr>
            <a:graphicFrameLocks noGrp="1"/>
          </p:cNvGraphicFramePr>
          <p:nvPr/>
        </p:nvGraphicFramePr>
        <p:xfrm>
          <a:off x="2001838" y="1096963"/>
          <a:ext cx="8208962" cy="5151438"/>
        </p:xfrm>
        <a:graphic>
          <a:graphicData uri="http://schemas.openxmlformats.org/drawingml/2006/table">
            <a:tbl>
              <a:tblPr/>
              <a:tblGrid>
                <a:gridCol w="167957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138237">
                  <a:extLst>
                    <a:ext uri="{9D8B030D-6E8A-4147-A177-3AD203B41FA5}">
                      <a16:colId xmlns:a16="http://schemas.microsoft.com/office/drawing/2014/main" val="20002"/>
                    </a:ext>
                  </a:extLst>
                </a:gridCol>
                <a:gridCol w="966788">
                  <a:extLst>
                    <a:ext uri="{9D8B030D-6E8A-4147-A177-3AD203B41FA5}">
                      <a16:colId xmlns:a16="http://schemas.microsoft.com/office/drawing/2014/main" val="20003"/>
                    </a:ext>
                  </a:extLst>
                </a:gridCol>
                <a:gridCol w="1287462">
                  <a:extLst>
                    <a:ext uri="{9D8B030D-6E8A-4147-A177-3AD203B41FA5}">
                      <a16:colId xmlns:a16="http://schemas.microsoft.com/office/drawing/2014/main" val="20004"/>
                    </a:ext>
                  </a:extLst>
                </a:gridCol>
                <a:gridCol w="1020763">
                  <a:extLst>
                    <a:ext uri="{9D8B030D-6E8A-4147-A177-3AD203B41FA5}">
                      <a16:colId xmlns:a16="http://schemas.microsoft.com/office/drawing/2014/main" val="20005"/>
                    </a:ext>
                  </a:extLst>
                </a:gridCol>
                <a:gridCol w="1020762">
                  <a:extLst>
                    <a:ext uri="{9D8B030D-6E8A-4147-A177-3AD203B41FA5}">
                      <a16:colId xmlns:a16="http://schemas.microsoft.com/office/drawing/2014/main" val="20006"/>
                    </a:ext>
                  </a:extLst>
                </a:gridCol>
              </a:tblGrid>
              <a:tr h="736600">
                <a:tc row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 </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Phase 1</a:t>
                      </a:r>
                      <a:endParaRPr kumimoji="0" lang="en-US" altLang="en-US" sz="1400" b="1" i="0" u="none" strike="noStrike" cap="none" normalizeH="0" baseline="0" smtClean="0">
                        <a:ln>
                          <a:noFill/>
                        </a:ln>
                        <a:solidFill>
                          <a:srgbClr val="FFFFFF"/>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Development Programme</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ZA"/>
                    </a:p>
                  </a:txBody>
                  <a:tcPr/>
                </a:tc>
                <a:tc hMerge="1">
                  <a:txBody>
                    <a:bodyPr/>
                    <a:lstStyle/>
                    <a:p>
                      <a:endParaRPr lang="en-ZA"/>
                    </a:p>
                  </a:txBody>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Phase 2</a:t>
                      </a:r>
                      <a:endParaRPr kumimoji="0" lang="en-US" altLang="en-US" sz="1400" b="1" i="0" u="none" strike="noStrike" cap="none" normalizeH="0" baseline="0" smtClean="0">
                        <a:ln>
                          <a:noFill/>
                        </a:ln>
                        <a:solidFill>
                          <a:srgbClr val="FFFFFF"/>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Induction and early career development</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0000"/>
                  </a:ext>
                </a:extLst>
              </a:tr>
              <a:tr h="314325">
                <a:tc vMerge="1">
                  <a:txBody>
                    <a:bodyPr/>
                    <a:lstStyle/>
                    <a:p>
                      <a:endParaRPr lang="en-ZA"/>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000000"/>
                          </a:solidFill>
                          <a:effectLst/>
                          <a:latin typeface="Arial" charset="0"/>
                          <a:cs typeface="Arial" charset="0"/>
                        </a:rPr>
                        <a:t>Year 1</a:t>
                      </a:r>
                      <a:endParaRPr kumimoji="0" lang="en-US" altLang="en-US" sz="1400" b="1" i="0" u="none" strike="noStrike" cap="none" normalizeH="0" baseline="0" smtClean="0">
                        <a:ln>
                          <a:noFill/>
                        </a:ln>
                        <a:solidFill>
                          <a:srgbClr val="000000"/>
                        </a:solidFill>
                        <a:effectLst/>
                        <a:latin typeface="Arial" charset="0"/>
                        <a:cs typeface="Arial" charset="0"/>
                      </a:endParaRPr>
                    </a:p>
                  </a:txBody>
                  <a:tcPr marL="68591" marR="68591"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000000"/>
                          </a:solidFill>
                          <a:effectLst/>
                          <a:latin typeface="Arial" charset="0"/>
                          <a:cs typeface="Arial" charset="0"/>
                        </a:rPr>
                        <a:t>Year 2</a:t>
                      </a:r>
                      <a:endParaRPr kumimoji="0" lang="en-US" altLang="en-US" sz="1400" b="1"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000000"/>
                          </a:solidFill>
                          <a:effectLst/>
                          <a:latin typeface="Arial" charset="0"/>
                          <a:cs typeface="Arial" charset="0"/>
                        </a:rPr>
                        <a:t>Year 3</a:t>
                      </a:r>
                      <a:endParaRPr kumimoji="0" lang="en-US" altLang="en-US" sz="1400" b="1"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000000"/>
                          </a:solidFill>
                          <a:effectLst/>
                          <a:latin typeface="Arial" charset="0"/>
                          <a:cs typeface="Arial" charset="0"/>
                        </a:rPr>
                        <a:t>Year 4</a:t>
                      </a:r>
                      <a:endParaRPr kumimoji="0" lang="en-US" altLang="en-US" sz="1400" b="1"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000000"/>
                          </a:solidFill>
                          <a:effectLst/>
                          <a:latin typeface="Arial" charset="0"/>
                          <a:cs typeface="Arial" charset="0"/>
                        </a:rPr>
                        <a:t>Year 5</a:t>
                      </a:r>
                      <a:endParaRPr kumimoji="0" lang="en-US" altLang="en-US" sz="1400" b="1"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000000"/>
                          </a:solidFill>
                          <a:effectLst/>
                          <a:latin typeface="Arial" charset="0"/>
                          <a:cs typeface="Arial" charset="0"/>
                        </a:rPr>
                        <a:t>Year 6</a:t>
                      </a:r>
                      <a:endParaRPr kumimoji="0" lang="en-US" altLang="en-US" sz="1400" b="1"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extLst>
                  <a:ext uri="{0D108BD9-81ED-4DB2-BD59-A6C34878D82A}">
                    <a16:rowId xmlns:a16="http://schemas.microsoft.com/office/drawing/2014/main" val="10001"/>
                  </a:ext>
                </a:extLst>
              </a:tr>
              <a:tr h="8763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 </a:t>
                      </a:r>
                      <a:endParaRPr kumimoji="0" lang="en-US" altLang="en-US" sz="1400" b="1" i="0" u="none" strike="noStrike" cap="none" normalizeH="0" baseline="0" smtClean="0">
                        <a:ln>
                          <a:noFill/>
                        </a:ln>
                        <a:solidFill>
                          <a:srgbClr val="FFFFFF"/>
                        </a:solidFill>
                        <a:effectLst/>
                        <a:latin typeface="Arial" charset="0"/>
                        <a:cs typeface="Arial"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Employment</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[reduced load]</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[reduced load]</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[reduced load]</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[increasing load]</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[full load]</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[full load]</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extLst>
                  <a:ext uri="{0D108BD9-81ED-4DB2-BD59-A6C34878D82A}">
                    <a16:rowId xmlns:a16="http://schemas.microsoft.com/office/drawing/2014/main" val="10002"/>
                  </a:ext>
                </a:extLst>
              </a:tr>
              <a:tr h="5492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PhD/M study</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Possibly still completing</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rowSpan="2"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 </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rowSpan="2" hMerge="1">
                  <a:txBody>
                    <a:bodyPr/>
                    <a:lstStyle/>
                    <a:p>
                      <a:endParaRPr lang="en-ZA"/>
                    </a:p>
                  </a:txBody>
                  <a:tcPr/>
                </a:tc>
                <a:extLst>
                  <a:ext uri="{0D108BD9-81ED-4DB2-BD59-A6C34878D82A}">
                    <a16:rowId xmlns:a16="http://schemas.microsoft.com/office/drawing/2014/main" val="10003"/>
                  </a:ext>
                </a:extLst>
              </a:tr>
              <a:tr h="3143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Mentoring</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gridSpan="2" vMerge="1">
                  <a:txBody>
                    <a:bodyPr/>
                    <a:lstStyle/>
                    <a:p>
                      <a:endParaRPr lang="en-ZA"/>
                    </a:p>
                  </a:txBody>
                  <a:tcPr/>
                </a:tc>
                <a:tc hMerge="1" vMerge="1">
                  <a:txBody>
                    <a:bodyPr/>
                    <a:lstStyle/>
                    <a:p>
                      <a:endParaRPr lang="en-ZA"/>
                    </a:p>
                  </a:txBody>
                  <a:tcPr/>
                </a:tc>
                <a:extLst>
                  <a:ext uri="{0D108BD9-81ED-4DB2-BD59-A6C34878D82A}">
                    <a16:rowId xmlns:a16="http://schemas.microsoft.com/office/drawing/2014/main" val="10004"/>
                  </a:ext>
                </a:extLst>
              </a:tr>
              <a:tr h="10001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Short courses on research &amp; teaching  development </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0005"/>
                  </a:ext>
                </a:extLst>
              </a:tr>
              <a:tr h="733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International mobility</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The intention is to support one international mobility opportunity in this  phase </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3EE"/>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0006"/>
                  </a:ext>
                </a:extLst>
              </a:tr>
              <a:tr h="627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altLang="en-US" sz="1400" b="1" i="0" u="none" strike="noStrike" cap="none" normalizeH="0" baseline="0" smtClean="0">
                          <a:ln>
                            <a:noFill/>
                          </a:ln>
                          <a:solidFill>
                            <a:srgbClr val="FFFFFF"/>
                          </a:solidFill>
                          <a:effectLst/>
                          <a:latin typeface="Arial" charset="0"/>
                          <a:cs typeface="Arial" charset="0"/>
                        </a:rPr>
                        <a:t>Infrastructure &amp; equipment</a:t>
                      </a:r>
                      <a:endParaRPr kumimoji="0" lang="en-US" altLang="en-US" sz="1400" b="1" i="0" u="none" strike="noStrike" cap="none" normalizeH="0" baseline="0" smtClean="0">
                        <a:ln>
                          <a:noFill/>
                        </a:ln>
                        <a:solidFill>
                          <a:srgbClr val="FFFFFF"/>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ZA" altLang="en-US" sz="1400" b="0" i="0" u="none" strike="noStrike" cap="none" normalizeH="0" baseline="0" smtClean="0">
                        <a:ln>
                          <a:noFill/>
                        </a:ln>
                        <a:solidFill>
                          <a:srgbClr val="000000"/>
                        </a:solidFill>
                        <a:effectLst/>
                        <a:latin typeface="Arial" charset="0"/>
                        <a:cs typeface="Arial"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ZA" altLang="en-US" sz="1400" b="0" i="0" u="none" strike="noStrike" cap="none" normalizeH="0" baseline="0" smtClean="0">
                          <a:ln>
                            <a:noFill/>
                          </a:ln>
                          <a:solidFill>
                            <a:srgbClr val="000000"/>
                          </a:solidFill>
                          <a:effectLst/>
                          <a:latin typeface="Arial" charset="0"/>
                          <a:cs typeface="Arial" charset="0"/>
                        </a:rPr>
                        <a:t>Contributions towards costs (e.g. office, laboratory, computer)</a:t>
                      </a:r>
                      <a:endParaRPr kumimoji="0" lang="en-US" altLang="en-US" sz="1400" b="0" i="0" u="none" strike="noStrike" cap="none" normalizeH="0" baseline="0" smtClean="0">
                        <a:ln>
                          <a:noFill/>
                        </a:ln>
                        <a:solidFill>
                          <a:srgbClr val="000000"/>
                        </a:solidFill>
                        <a:effectLst/>
                        <a:latin typeface="Arial" charset="0"/>
                        <a:cs typeface="Arial" charset="0"/>
                      </a:endParaRPr>
                    </a:p>
                  </a:txBody>
                  <a:tcPr marL="68591" marR="6859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E5DC"/>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0007"/>
                  </a:ext>
                </a:extLst>
              </a:tr>
            </a:tbl>
          </a:graphicData>
        </a:graphic>
      </p:graphicFrame>
      <p:sp>
        <p:nvSpPr>
          <p:cNvPr id="24637" name="Slide Number Placeholder 7"/>
          <p:cNvSpPr>
            <a:spLocks noGrp="1"/>
          </p:cNvSpPr>
          <p:nvPr>
            <p:ph type="sldNum" sz="quarter" idx="12"/>
          </p:nvPr>
        </p:nvSpPr>
        <p:spPr bwMode="auto">
          <a:xfrm>
            <a:off x="8229600" y="647700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Lucida Sans Unicode" panose="020B0602030504020204" pitchFamily="34" charset="0"/>
              </a:defRPr>
            </a:lvl1pPr>
            <a:lvl2pPr marL="742950" indent="-285750">
              <a:spcBef>
                <a:spcPct val="20000"/>
              </a:spcBef>
              <a:buFont typeface="Arial" panose="020B0604020202020204" pitchFamily="34" charset="0"/>
              <a:buChar char="–"/>
              <a:defRPr sz="2800">
                <a:solidFill>
                  <a:schemeClr val="tx1"/>
                </a:solidFill>
                <a:latin typeface="Lucida Sans Unicode" panose="020B0602030504020204" pitchFamily="34" charset="0"/>
              </a:defRPr>
            </a:lvl2pPr>
            <a:lvl3pPr marL="1143000" indent="-228600">
              <a:spcBef>
                <a:spcPct val="20000"/>
              </a:spcBef>
              <a:buFont typeface="Arial" panose="020B0604020202020204" pitchFamily="34" charset="0"/>
              <a:buChar char="•"/>
              <a:defRPr sz="2400">
                <a:solidFill>
                  <a:schemeClr val="tx1"/>
                </a:solidFill>
                <a:latin typeface="Lucida Sans Unicode" panose="020B0602030504020204" pitchFamily="34" charset="0"/>
              </a:defRPr>
            </a:lvl3pPr>
            <a:lvl4pPr marL="16002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4pPr>
            <a:lvl5pPr marL="2057400" indent="-228600">
              <a:spcBef>
                <a:spcPct val="20000"/>
              </a:spcBef>
              <a:buFont typeface="Arial" panose="020B0604020202020204" pitchFamily="34" charset="0"/>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Lucida Sans Unicode" panose="020B0602030504020204" pitchFamily="34" charset="0"/>
              </a:defRPr>
            </a:lvl9pPr>
          </a:lstStyle>
          <a:p>
            <a:pPr>
              <a:spcBef>
                <a:spcPct val="0"/>
              </a:spcBef>
              <a:buFontTx/>
              <a:buNone/>
            </a:pPr>
            <a:fld id="{8D8CBECC-C8F6-431C-8C30-CE319B0D9215}" type="slidenum">
              <a:rPr lang="en-US" altLang="en-US" sz="1400" b="1">
                <a:solidFill>
                  <a:srgbClr val="2F2B20"/>
                </a:solidFill>
                <a:latin typeface="Arial" panose="020B0604020202020204" pitchFamily="34" charset="0"/>
              </a:rPr>
              <a:pPr>
                <a:spcBef>
                  <a:spcPct val="0"/>
                </a:spcBef>
                <a:buFontTx/>
                <a:buNone/>
              </a:pPr>
              <a:t>9</a:t>
            </a:fld>
            <a:endParaRPr lang="en-US" altLang="en-US" sz="1400" b="1">
              <a:solidFill>
                <a:srgbClr val="2F2B20"/>
              </a:solidFill>
              <a:latin typeface="Arial" panose="020B0604020202020204" pitchFamily="34" charset="0"/>
            </a:endParaRPr>
          </a:p>
        </p:txBody>
      </p:sp>
    </p:spTree>
    <p:extLst>
      <p:ext uri="{BB962C8B-B14F-4D97-AF65-F5344CB8AC3E}">
        <p14:creationId xmlns:p14="http://schemas.microsoft.com/office/powerpoint/2010/main" val="31084936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89</TotalTime>
  <Words>662</Words>
  <Application>Microsoft Office PowerPoint</Application>
  <PresentationFormat>Widescreen</PresentationFormat>
  <Paragraphs>125</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Times New Roman</vt:lpstr>
      <vt:lpstr>Tw Cen MT</vt:lpstr>
      <vt:lpstr>Tw Cen MT Condensed</vt:lpstr>
      <vt:lpstr>Wingdings 3</vt:lpstr>
      <vt:lpstr>Integral</vt:lpstr>
      <vt:lpstr>PowerPoint Presentation</vt:lpstr>
      <vt:lpstr>DUT NGAP SCHOLARS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 NGAP SCHOLARS</dc:title>
  <dc:creator>Thengamehlo Harold Ngwenya</dc:creator>
  <cp:lastModifiedBy>Thengamehlo Harold Ngwenya</cp:lastModifiedBy>
  <cp:revision>16</cp:revision>
  <dcterms:created xsi:type="dcterms:W3CDTF">2017-10-22T17:54:22Z</dcterms:created>
  <dcterms:modified xsi:type="dcterms:W3CDTF">2017-10-23T11:48:33Z</dcterms:modified>
</cp:coreProperties>
</file>